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16"/>
  </p:notesMasterIdLst>
  <p:sldIdLst>
    <p:sldId id="269" r:id="rId5"/>
    <p:sldId id="275" r:id="rId6"/>
    <p:sldId id="276" r:id="rId7"/>
    <p:sldId id="260" r:id="rId8"/>
    <p:sldId id="278" r:id="rId9"/>
    <p:sldId id="261" r:id="rId10"/>
    <p:sldId id="259" r:id="rId11"/>
    <p:sldId id="264" r:id="rId12"/>
    <p:sldId id="279" r:id="rId13"/>
    <p:sldId id="280" r:id="rId14"/>
    <p:sldId id="258" r:id="rId15"/>
  </p:sldIdLst>
  <p:sldSz cx="9906000" cy="6858000" type="A4"/>
  <p:notesSz cx="6807200" cy="9939338"/>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A86AAE-456C-3AEA-AF7B-5007BEF3B6FF}" v="20" dt="2026-01-26T00:35:14.265"/>
    <p1510:client id="{CB1709EC-F90B-81D8-75AC-FD2B399590D3}" v="2" dt="2026-01-26T02:08:37.955"/>
    <p1510:client id="{EF23E1AC-0641-9D6B-68D3-5C4B74CC2204}" v="1" dt="2026-01-26T00:30:32.86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1806" y="312"/>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8080AA-7C64-48C8-A380-C9AA326A133F}"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DE5BC9A-12B9-464B-8104-A5D6D2908F88}" type="slidenum">
              <a:rPr kumimoji="1" lang="ja-JP" altLang="en-US" smtClean="0"/>
              <a:t>‹#›</a:t>
            </a:fld>
            <a:endParaRPr kumimoji="1" lang="ja-JP" altLang="en-US"/>
          </a:p>
        </p:txBody>
      </p:sp>
    </p:spTree>
    <p:extLst>
      <p:ext uri="{BB962C8B-B14F-4D97-AF65-F5344CB8AC3E}">
        <p14:creationId xmlns:p14="http://schemas.microsoft.com/office/powerpoint/2010/main" val="175106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70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208462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94821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8029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3379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312014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72095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70507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95542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69479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6390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86CD-0709-4B8C-A3D4-6078E80C3EE2}"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4877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0000" y="1260000"/>
            <a:ext cx="8640000" cy="2160000"/>
          </a:xfrm>
        </p:spPr>
        <p:txBody>
          <a:bodyPr lIns="180000" tIns="180000" rIns="180000" bIns="180000">
            <a:normAutofit/>
          </a:bodyPr>
          <a:lstStyle/>
          <a:p>
            <a:pPr algn="ctr"/>
            <a:endParaRPr kumimoji="1" lang="ja-JP" altLang="en-US" sz="3600">
              <a:latin typeface="游明朝 Demibold" panose="02020600000000000000" pitchFamily="18" charset="-128"/>
              <a:ea typeface="游明朝 Demibold" panose="02020600000000000000" pitchFamily="18" charset="-128"/>
            </a:endParaRPr>
          </a:p>
        </p:txBody>
      </p:sp>
      <p:sp>
        <p:nvSpPr>
          <p:cNvPr id="3" name="テキスト プレースホルダー 2"/>
          <p:cNvSpPr>
            <a:spLocks noGrp="1"/>
          </p:cNvSpPr>
          <p:nvPr>
            <p:ph type="body" idx="1"/>
          </p:nvPr>
        </p:nvSpPr>
        <p:spPr>
          <a:xfrm>
            <a:off x="630000" y="3780000"/>
            <a:ext cx="8640000" cy="1440000"/>
          </a:xfrm>
        </p:spPr>
        <p:txBody>
          <a:bodyPr lIns="180000" tIns="180000" rIns="180000" bIns="180000">
            <a:normAutofit/>
          </a:bodyPr>
          <a:lstStyle/>
          <a:p>
            <a:endParaRPr kumimoji="1" lang="ja-JP" altLang="en-US" sz="180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67995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E9E58-E27C-4C4F-07B0-FAE9194E09EA}"/>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FA483D0C-C716-8370-2327-CC8D354DDCD3}"/>
              </a:ext>
            </a:extLst>
          </p:cNvPr>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９</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契約実績の創出に向けた改善計画</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前年度事業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令和６年度地域デジタル化支援促進事業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で契約０件の採択事業者のみ、提出必須</a:t>
            </a:r>
            <a:r>
              <a:rPr lang="en-US" altLang="ja-JP" sz="1600">
                <a:solidFill>
                  <a:srgbClr val="FF0000"/>
                </a:solidFill>
                <a:latin typeface="游明朝 Demibold" panose="02020600000000000000" pitchFamily="18" charset="-128"/>
                <a:ea typeface="游明朝 Demibold" panose="02020600000000000000" pitchFamily="18" charset="-128"/>
              </a:rPr>
              <a:t>】</a:t>
            </a: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a:extLst>
              <a:ext uri="{FF2B5EF4-FFF2-40B4-BE49-F238E27FC236}">
                <a16:creationId xmlns:a16="http://schemas.microsoft.com/office/drawing/2014/main" id="{89AB681E-EC19-3011-C287-B08BC725B6E4}"/>
              </a:ext>
            </a:extLst>
          </p:cNvPr>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9</a:t>
            </a:fld>
            <a:endParaRPr lang="en-GB" sz="1200">
              <a:latin typeface="游明朝 Demibold" panose="02020600000000000000" pitchFamily="18" charset="-128"/>
              <a:ea typeface="游明朝 Demibold" panose="02020600000000000000" pitchFamily="18" charset="-128"/>
            </a:endParaRPr>
          </a:p>
        </p:txBody>
      </p:sp>
      <p:grpSp>
        <p:nvGrpSpPr>
          <p:cNvPr id="8" name="グループ化 7">
            <a:extLst>
              <a:ext uri="{FF2B5EF4-FFF2-40B4-BE49-F238E27FC236}">
                <a16:creationId xmlns:a16="http://schemas.microsoft.com/office/drawing/2014/main" id="{181C8B25-D991-7624-B5E5-F47324641802}"/>
              </a:ext>
            </a:extLst>
          </p:cNvPr>
          <p:cNvGrpSpPr/>
          <p:nvPr/>
        </p:nvGrpSpPr>
        <p:grpSpPr>
          <a:xfrm>
            <a:off x="630000" y="2669679"/>
            <a:ext cx="8640000" cy="1518641"/>
            <a:chOff x="630000" y="2340000"/>
            <a:chExt cx="8640000" cy="1080000"/>
          </a:xfrm>
          <a:solidFill>
            <a:schemeClr val="accent3">
              <a:lumMod val="20000"/>
              <a:lumOff val="80000"/>
            </a:schemeClr>
          </a:solidFill>
        </p:grpSpPr>
        <p:sp>
          <p:nvSpPr>
            <p:cNvPr id="9" name="正方形/長方形 8">
              <a:extLst>
                <a:ext uri="{FF2B5EF4-FFF2-40B4-BE49-F238E27FC236}">
                  <a16:creationId xmlns:a16="http://schemas.microsoft.com/office/drawing/2014/main" id="{E94F056F-3EF6-497E-FC60-1DBBF623291C}"/>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前年度事業において、補助対象となる契約が０件に留まった理由</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上記を踏まえ、契約実績を創出するために本年度取り組む施策　等</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0" name="正方形/長方形 9">
              <a:extLst>
                <a:ext uri="{FF2B5EF4-FFF2-40B4-BE49-F238E27FC236}">
                  <a16:creationId xmlns:a16="http://schemas.microsoft.com/office/drawing/2014/main" id="{28A931DF-6362-6BC7-F020-B57DE30BE6F9}"/>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101814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9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45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１</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a:t>
            </a:r>
            <a:r>
              <a:rPr lang="ja-JP" altLang="ja-JP" sz="1600">
                <a:solidFill>
                  <a:schemeClr val="tx1"/>
                </a:solidFill>
                <a:latin typeface="游明朝 Demibold" panose="02020600000000000000" pitchFamily="18" charset="-128"/>
                <a:ea typeface="游明朝 Demibold" panose="02020600000000000000" pitchFamily="18" charset="-128"/>
              </a:rPr>
              <a:t>における本事業の位置づけ</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a:t>
            </a:fld>
            <a:endParaRPr lang="en-GB" sz="1200">
              <a:latin typeface="游明朝 Demibold" panose="02020600000000000000" pitchFamily="18" charset="-128"/>
              <a:ea typeface="游明朝 Demibold" panose="02020600000000000000" pitchFamily="18" charset="-128"/>
            </a:endParaRPr>
          </a:p>
        </p:txBody>
      </p:sp>
      <p:grpSp>
        <p:nvGrpSpPr>
          <p:cNvPr id="13" name="グループ化 12"/>
          <p:cNvGrpSpPr/>
          <p:nvPr/>
        </p:nvGrpSpPr>
        <p:grpSpPr>
          <a:xfrm>
            <a:off x="630000" y="2880000"/>
            <a:ext cx="8640000" cy="1080000"/>
            <a:chOff x="630000" y="2340000"/>
            <a:chExt cx="8640000" cy="1080000"/>
          </a:xfrm>
          <a:solidFill>
            <a:schemeClr val="accent3">
              <a:lumMod val="20000"/>
              <a:lumOff val="80000"/>
            </a:schemeClr>
          </a:solidFill>
        </p:grpSpPr>
        <p:sp>
          <p:nvSpPr>
            <p:cNvPr id="14" name="正方形/長方形 13"/>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本事業へ応募する理由</a:t>
              </a:r>
            </a:p>
          </p:txBody>
        </p:sp>
        <p:sp>
          <p:nvSpPr>
            <p:cNvPr id="15" name="正方形/長方形 14"/>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915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２</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グループ企業における中期収支計画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2</a:t>
            </a:fld>
            <a:endParaRPr lang="en-GB" sz="1200">
              <a:latin typeface="游明朝 Demibold" panose="02020600000000000000" pitchFamily="18" charset="-128"/>
              <a:ea typeface="游明朝 Demibold" panose="02020600000000000000" pitchFamily="18" charset="-128"/>
            </a:endParaRPr>
          </a:p>
        </p:txBody>
      </p:sp>
      <p:grpSp>
        <p:nvGrpSpPr>
          <p:cNvPr id="2" name="グループ化 1">
            <a:extLst>
              <a:ext uri="{FF2B5EF4-FFF2-40B4-BE49-F238E27FC236}">
                <a16:creationId xmlns:a16="http://schemas.microsoft.com/office/drawing/2014/main" id="{651F87AA-6670-B65F-7EBA-70E64BB2B8EF}"/>
              </a:ext>
            </a:extLst>
          </p:cNvPr>
          <p:cNvGrpSpPr/>
          <p:nvPr/>
        </p:nvGrpSpPr>
        <p:grpSpPr>
          <a:xfrm>
            <a:off x="630000" y="1375408"/>
            <a:ext cx="8640000" cy="4107187"/>
            <a:chOff x="630000" y="2269801"/>
            <a:chExt cx="8640000" cy="2318400"/>
          </a:xfrm>
        </p:grpSpPr>
        <p:sp>
          <p:nvSpPr>
            <p:cNvPr id="6" name="正方形/長方形 5"/>
            <p:cNvSpPr/>
            <p:nvPr/>
          </p:nvSpPr>
          <p:spPr>
            <a:xfrm>
              <a:off x="2070000" y="2269801"/>
              <a:ext cx="7200000" cy="2318400"/>
            </a:xfrm>
            <a:prstGeom prst="rect">
              <a:avLst/>
            </a:prstGeom>
            <a:solidFill>
              <a:schemeClr val="accent3">
                <a:lumMod val="20000"/>
                <a:lumOff val="80000"/>
              </a:schemeClr>
            </a:solid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デジタル化支援コンサルティングに係る３か年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a:t>
              </a:r>
              <a:r>
                <a:rPr lang="en-US" altLang="ja-JP" sz="1200">
                  <a:solidFill>
                    <a:schemeClr val="tx1"/>
                  </a:solidFill>
                  <a:latin typeface="游明朝 Demibold" panose="02020600000000000000" pitchFamily="18" charset="-128"/>
                  <a:ea typeface="游明朝 Demibold" panose="02020600000000000000" pitchFamily="18" charset="-128"/>
                </a:rPr>
                <a:t>2028</a:t>
              </a:r>
              <a:r>
                <a:rPr lang="ja-JP" altLang="en-US" sz="1200">
                  <a:solidFill>
                    <a:schemeClr val="tx1"/>
                  </a:solidFill>
                  <a:latin typeface="游明朝 Demibold" panose="02020600000000000000" pitchFamily="18" charset="-128"/>
                  <a:ea typeface="游明朝 Demibold" panose="02020600000000000000" pitchFamily="18" charset="-128"/>
                </a:rPr>
                <a:t>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の収支計画</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収支計画においては、３か年の収益計画と支出計画の２つ</a:t>
              </a:r>
              <a:r>
                <a:rPr kumimoji="1" lang="ja-JP" altLang="en-US" sz="1200">
                  <a:solidFill>
                    <a:schemeClr val="tx1"/>
                  </a:solidFill>
                  <a:latin typeface="游明朝 Demibold" panose="02020600000000000000" pitchFamily="18" charset="-128"/>
                  <a:ea typeface="游明朝 Demibold" panose="02020600000000000000" pitchFamily="18" charset="-128"/>
                </a:rPr>
                <a:t>に分けて記載すること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収益計画においては、「デジタル化ニーズ抽出（トスアップ）件数」「契約件数」「１件あたり平均契約金額」「１件あたり平均役務提供金額」を支援内容別</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プランニングのみ、実行支援のみ、プランニング＋実行支援</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に分けて記載すること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支出計画においては、「人件費」と「再委託・外注費」「その他」に分けて記載すること（また人件費であれば、「従事者数」と従事者ごとの「年収」「関与率」の計画が分かるように記載すること）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収益計画に係る予実管理の方法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予実管理を行う方法</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管理方法、予実確認のタイミング、管理対象とする項目等</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269801"/>
              <a:ext cx="1440000" cy="2318400"/>
            </a:xfrm>
            <a:prstGeom prst="rect">
              <a:avLst/>
            </a:prstGeom>
            <a:solidFill>
              <a:schemeClr val="accent3">
                <a:lumMod val="20000"/>
                <a:lumOff val="80000"/>
              </a:schemeClr>
            </a:solid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97369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３</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グループ企業における中期事業計画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3</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「２．グループ企業における中期収支計画」を達成するための事業計画</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３か年</a:t>
              </a:r>
              <a:r>
                <a:rPr lang="en-US" altLang="ja-JP" sz="1200">
                  <a:solidFill>
                    <a:schemeClr val="tx1"/>
                  </a:solidFill>
                  <a:latin typeface="游明朝 Demibold" panose="02020600000000000000" pitchFamily="18" charset="-128"/>
                  <a:ea typeface="游明朝 Demibold" panose="02020600000000000000" pitchFamily="18" charset="-128"/>
                </a:rPr>
                <a:t>)</a:t>
              </a: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収益を拡大させる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支出を抑制するための具体的な行動計画　等</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任意</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 デジタル化支援コンサルティング以外での収益拡大に向けた取組</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98742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４</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グループ企業における本年度事業計画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4</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104785"/>
            <a:ext cx="8640000" cy="2648429"/>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営業エリア、営業の対象とする企業</a:t>
              </a:r>
              <a:endParaRPr lang="en-US" altLang="ja-JP"/>
            </a:p>
            <a:p>
              <a:pPr marL="179705" indent="-179705">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導入を推進する</a:t>
              </a:r>
              <a:r>
                <a:rPr lang="en-US" altLang="ja-JP" sz="1200">
                  <a:solidFill>
                    <a:schemeClr val="tx1"/>
                  </a:solidFill>
                  <a:latin typeface="游明朝 Demibold" panose="02020600000000000000" pitchFamily="18" charset="-128"/>
                  <a:ea typeface="游明朝 Demibold" panose="02020600000000000000" pitchFamily="18" charset="-128"/>
                </a:rPr>
                <a:t>IT</a:t>
              </a:r>
              <a:r>
                <a:rPr lang="ja-JP" altLang="en-US" sz="1200">
                  <a:solidFill>
                    <a:schemeClr val="tx1"/>
                  </a:solidFill>
                  <a:latin typeface="游明朝 Demibold" panose="02020600000000000000" pitchFamily="18" charset="-128"/>
                  <a:ea typeface="游明朝 Demibold" panose="02020600000000000000" pitchFamily="18" charset="-128"/>
                </a:rPr>
                <a:t>・デジタルツール</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デジタル化支援コンサルティングに係る想定サービスメニュー　</a:t>
              </a:r>
            </a:p>
            <a:p>
              <a:pPr marL="179705" indent="-179705">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令和９年１月までの契約目標件数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「プランニングのみ」「実行支援のみ」「プランニング＋実行支援」を分けて記載すること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en-US" altLang="ja-JP" sz="1200">
                  <a:solidFill>
                    <a:schemeClr val="tx1"/>
                  </a:solidFill>
                  <a:latin typeface="游明朝 Demibold"/>
                  <a:ea typeface="游明朝 Demibold"/>
                </a:rPr>
                <a:t>(</a:t>
              </a:r>
              <a:r>
                <a:rPr lang="ja-JP" altLang="en-US" sz="1200">
                  <a:solidFill>
                    <a:schemeClr val="tx1"/>
                  </a:solidFill>
                  <a:latin typeface="游明朝 Demibold"/>
                  <a:ea typeface="游明朝 Demibold"/>
                </a:rPr>
                <a:t>任意</a:t>
              </a:r>
              <a:r>
                <a:rPr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前年度</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令和７年４月</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令和８年３月</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における契約実績 </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見込みを含む</a:t>
              </a:r>
              <a:endParaRPr lang="en-US" altLang="ja-JP" sz="1200">
                <a:solidFill>
                  <a:schemeClr val="tx1"/>
                </a:solidFill>
                <a:latin typeface="游明朝 Demibold"/>
                <a:ea typeface="游明朝 Demibold"/>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前年度事業</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令和６年度地域デジタル化支援促進事業</a:t>
              </a:r>
              <a:r>
                <a:rPr kumimoji="1" lang="en-US" altLang="ja-JP" sz="1200">
                  <a:solidFill>
                    <a:schemeClr val="tx1"/>
                  </a:solidFill>
                  <a:latin typeface="游明朝 Demibold" panose="02020600000000000000" pitchFamily="18" charset="-128"/>
                  <a:ea typeface="游明朝 Demibold" panose="02020600000000000000" pitchFamily="18" charset="-128"/>
                </a:rPr>
                <a:t>) </a:t>
              </a:r>
              <a:r>
                <a:rPr kumimoji="1" lang="ja-JP" altLang="en-US" sz="1200">
                  <a:solidFill>
                    <a:schemeClr val="tx1"/>
                  </a:solidFill>
                  <a:latin typeface="游明朝 Demibold" panose="02020600000000000000" pitchFamily="18" charset="-128"/>
                  <a:ea typeface="游明朝 Demibold" panose="02020600000000000000" pitchFamily="18" charset="-128"/>
                </a:rPr>
                <a:t>の採択事業者は、</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８</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前年度事業等を踏まえた強化ポイント</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で記載するため、本ページにおいては、不要</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8204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５</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業務フロー</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5</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3000" y="2269394"/>
            <a:ext cx="8640000" cy="2319211"/>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地域企業における経営課題抽出の方法と進め方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顧客開拓から経営課題抽出、提案書作成まで記載すること</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プランニングの方法と進め方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提携先企業との役割分担も含め記載すること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実行支援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導入支援・フォローアップ</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提携先企業との役割分担も含め記載すること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1256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６</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グループ企業の体制図</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6</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デジタル化支援コンサルティングの事業体制図</a:t>
              </a:r>
            </a:p>
            <a:p>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グループ企業内の人員数や役割分担、提携先企業との協業状況を含む</a:t>
              </a:r>
            </a:p>
          </p:txBody>
        </p:sp>
        <p:sp>
          <p:nvSpPr>
            <p:cNvPr id="11" name="正方形/長方形 10"/>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64412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７</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グループ企業としてのアピールポイント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7</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880000"/>
            <a:ext cx="8640000" cy="10800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これまでのデジタル化支援コンサルティング等の実績</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その他、本事業へ応募するに際して、アピールしたい事項</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827829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95A1B-350D-9215-C226-7A5B15C03571}"/>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B8A8F255-F6CC-23E8-CF18-1FA6CFE1379D}"/>
              </a:ext>
            </a:extLst>
          </p:cNvPr>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８</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前年度事業の実績等を踏まえた今年度事業の強化ポイント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前年度事業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令和６年度地域デジタル化支援促進事業</a:t>
            </a:r>
            <a:r>
              <a:rPr lang="en-US" altLang="ja-JP" sz="1600">
                <a:solidFill>
                  <a:srgbClr val="FF0000"/>
                </a:solidFill>
                <a:latin typeface="游明朝 Demibold" panose="02020600000000000000" pitchFamily="18" charset="-128"/>
                <a:ea typeface="游明朝 Demibold" panose="02020600000000000000" pitchFamily="18" charset="-128"/>
              </a:rPr>
              <a:t>) </a:t>
            </a:r>
            <a:r>
              <a:rPr lang="ja-JP" altLang="en-US" sz="1600">
                <a:solidFill>
                  <a:srgbClr val="FF0000"/>
                </a:solidFill>
                <a:latin typeface="游明朝 Demibold" panose="02020600000000000000" pitchFamily="18" charset="-128"/>
                <a:ea typeface="游明朝 Demibold" panose="02020600000000000000" pitchFamily="18" charset="-128"/>
              </a:rPr>
              <a:t>の採択事業者は提出必須</a:t>
            </a:r>
            <a:r>
              <a:rPr lang="en-US" altLang="ja-JP" sz="1600">
                <a:solidFill>
                  <a:srgbClr val="FF0000"/>
                </a:solidFill>
                <a:latin typeface="游明朝 Demibold" panose="02020600000000000000" pitchFamily="18" charset="-128"/>
                <a:ea typeface="游明朝 Demibold" panose="02020600000000000000" pitchFamily="18" charset="-128"/>
              </a:rPr>
              <a:t>】 </a:t>
            </a: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a:extLst>
              <a:ext uri="{FF2B5EF4-FFF2-40B4-BE49-F238E27FC236}">
                <a16:creationId xmlns:a16="http://schemas.microsoft.com/office/drawing/2014/main" id="{16E732F7-7A1E-F81E-AA38-E5D6AA0524B3}"/>
              </a:ext>
            </a:extLst>
          </p:cNvPr>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8</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a:extLst>
              <a:ext uri="{FF2B5EF4-FFF2-40B4-BE49-F238E27FC236}">
                <a16:creationId xmlns:a16="http://schemas.microsoft.com/office/drawing/2014/main" id="{68525767-D4EF-6670-195B-CE44859EA29B}"/>
              </a:ext>
            </a:extLst>
          </p:cNvPr>
          <p:cNvGrpSpPr/>
          <p:nvPr/>
        </p:nvGrpSpPr>
        <p:grpSpPr>
          <a:xfrm>
            <a:off x="630000" y="2669679"/>
            <a:ext cx="8640000" cy="1518641"/>
            <a:chOff x="630000" y="2340000"/>
            <a:chExt cx="8640000" cy="1080000"/>
          </a:xfrm>
          <a:solidFill>
            <a:schemeClr val="accent3">
              <a:lumMod val="20000"/>
              <a:lumOff val="80000"/>
            </a:schemeClr>
          </a:solidFill>
        </p:grpSpPr>
        <p:sp>
          <p:nvSpPr>
            <p:cNvPr id="6" name="正方形/長方形 5">
              <a:extLst>
                <a:ext uri="{FF2B5EF4-FFF2-40B4-BE49-F238E27FC236}">
                  <a16:creationId xmlns:a16="http://schemas.microsoft.com/office/drawing/2014/main" id="{A79E2B02-5CA5-BCE8-CF96-F81CD4F4B690}"/>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前年度事業における計画に対する実績</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今年度事業の強化ポイント</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これまでのデジタル化支援コンサルティングの事業運営を踏まえて、改善すべき課題</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今年度取り組むもの及び、中長期的に取り組むものの双方</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a:extLst>
                <a:ext uri="{FF2B5EF4-FFF2-40B4-BE49-F238E27FC236}">
                  <a16:creationId xmlns:a16="http://schemas.microsoft.com/office/drawing/2014/main" id="{ABDB7064-3AE6-DB5D-F308-299D83AD3D6D}"/>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4398501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79,9,Slide24"/>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E8E6ABE4B20D41BFA4B09B9777399E" ma:contentTypeVersion="9" ma:contentTypeDescription="Create a new document." ma:contentTypeScope="" ma:versionID="b73873121de8732f058d45d38b1821a6">
  <xsd:schema xmlns:xsd="http://www.w3.org/2001/XMLSchema" xmlns:xs="http://www.w3.org/2001/XMLSchema" xmlns:p="http://schemas.microsoft.com/office/2006/metadata/properties" xmlns:ns2="f4a5a323-3798-4545-959a-4685b09b14ea" targetNamespace="http://schemas.microsoft.com/office/2006/metadata/properties" ma:root="true" ma:fieldsID="d183ed425124a2feb144ef2c151860af" ns2:_="">
    <xsd:import namespace="f4a5a323-3798-4545-959a-4685b09b14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a5a323-3798-4545-959a-4685b09b14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a5a323-3798-4545-959a-4685b09b14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DA8AA93-433F-4376-8C82-A3771CA72DEE}">
  <ds:schemaRefs>
    <ds:schemaRef ds:uri="http://schemas.microsoft.com/sharepoint/v3/contenttype/forms"/>
  </ds:schemaRefs>
</ds:datastoreItem>
</file>

<file path=customXml/itemProps2.xml><?xml version="1.0" encoding="utf-8"?>
<ds:datastoreItem xmlns:ds="http://schemas.openxmlformats.org/officeDocument/2006/customXml" ds:itemID="{11BFEDD6-97CF-4E65-AEE1-16C705D49C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a5a323-3798-4545-959a-4685b09b14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59C800-FAA2-4046-9047-140E15DEE33E}">
  <ds:schemaRefs>
    <ds:schemaRef ds:uri="148d0bff-565e-4717-9be0-a546fc27ad93"/>
    <ds:schemaRef ds:uri="f4a5a323-3798-4545-959a-4685b09b14e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Ion</Template>
  <TotalTime>0</TotalTime>
  <Words>811</Words>
  <Application>Microsoft Office PowerPoint</Application>
  <PresentationFormat>A4 210 x 297 mm</PresentationFormat>
  <Paragraphs>71</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游ゴシック</vt:lpstr>
      <vt:lpstr>游明朝 Demibold</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Ayumu Ohashi</dc:creator>
  <cp:lastModifiedBy>Fumiya Chiba (JP)</cp:lastModifiedBy>
  <cp:revision>3</cp:revision>
  <cp:lastPrinted>2021-04-23T08:01:19Z</cp:lastPrinted>
  <dcterms:created xsi:type="dcterms:W3CDTF">2020-02-22T10:04:53Z</dcterms:created>
  <dcterms:modified xsi:type="dcterms:W3CDTF">2026-01-29T04:18:56Z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0x01010075E8E6ABE4B20D41BFA4B09B9777399E</vt:lpwstr>
  </property>
  <property fmtid="{D5CDD505-2E9C-101B-9397-08002B2CF9AE}" pid="3" name="MediaServiceImageTags">
    <vt:lpwstr/>
  </property>
</Properties>
</file>