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4"/>
  </p:sldMasterIdLst>
  <p:notesMasterIdLst>
    <p:notesMasterId r:id="rId14"/>
  </p:notesMasterIdLst>
  <p:sldIdLst>
    <p:sldId id="269" r:id="rId5"/>
    <p:sldId id="275" r:id="rId6"/>
    <p:sldId id="276" r:id="rId7"/>
    <p:sldId id="260" r:id="rId8"/>
    <p:sldId id="278" r:id="rId9"/>
    <p:sldId id="261" r:id="rId10"/>
    <p:sldId id="259" r:id="rId11"/>
    <p:sldId id="264" r:id="rId12"/>
    <p:sldId id="258" r:id="rId13"/>
  </p:sldIdLst>
  <p:sldSz cx="9906000" cy="6858000" type="A4"/>
  <p:notesSz cx="6807200" cy="9939338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29" d="100"/>
          <a:sy n="129" d="100"/>
        </p:scale>
        <p:origin x="774" y="1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080AA-7C64-48C8-A380-C9AA326A133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5BC9A-12B9-464B-8104-A5D6D2908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0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70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62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21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9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7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01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95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07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42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79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07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D86CD-0709-4B8C-A3D4-6078E80C3EE2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77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000" y="1260000"/>
            <a:ext cx="8640000" cy="2160000"/>
          </a:xfrm>
        </p:spPr>
        <p:txBody>
          <a:bodyPr lIns="180000" tIns="180000" rIns="180000" bIns="180000">
            <a:normAutofit/>
          </a:bodyPr>
          <a:lstStyle/>
          <a:p>
            <a:pPr algn="ctr"/>
            <a:endParaRPr kumimoji="1" lang="ja-JP" altLang="en-US" sz="36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000" y="3780000"/>
            <a:ext cx="8640000" cy="1440000"/>
          </a:xfrm>
        </p:spPr>
        <p:txBody>
          <a:bodyPr lIns="180000" tIns="180000" rIns="180000" bIns="180000">
            <a:normAutofit/>
          </a:bodyPr>
          <a:lstStyle/>
          <a:p>
            <a:endParaRPr kumimoji="1" lang="ja-JP" altLang="en-US" sz="18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95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45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１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</a:t>
            </a:r>
            <a:r>
              <a:rPr lang="ja-JP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における本事業の位置づけ</a:t>
            </a:r>
            <a:endParaRPr lang="en-US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lvl="0"/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1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630000" y="2880000"/>
            <a:ext cx="8640000" cy="10800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" name="正方形/長方形 13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本事業へ応募する理由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151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２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グループ企業における中期収支計画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2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51F87AA-6670-B65F-7EBA-70E64BB2B8EF}"/>
              </a:ext>
            </a:extLst>
          </p:cNvPr>
          <p:cNvGrpSpPr/>
          <p:nvPr/>
        </p:nvGrpSpPr>
        <p:grpSpPr>
          <a:xfrm>
            <a:off x="630000" y="1375408"/>
            <a:ext cx="8640000" cy="4107187"/>
            <a:chOff x="630000" y="2269801"/>
            <a:chExt cx="8640000" cy="2318400"/>
          </a:xfrm>
        </p:grpSpPr>
        <p:sp>
          <p:nvSpPr>
            <p:cNvPr id="6" name="正方形/長方形 5"/>
            <p:cNvSpPr/>
            <p:nvPr/>
          </p:nvSpPr>
          <p:spPr>
            <a:xfrm>
              <a:off x="2070000" y="2269801"/>
              <a:ext cx="7200000" cy="2318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デジタル化支援コンサルティングに係る３か年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～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2026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年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の収支計画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収支計画においては、３か年の収益計画と支出計画の２つ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に分けて記載すること</a:t>
              </a: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収益計画においては、「デジタル化ニーズ抽出（トスアップ）件数」「契約件数」「１件あたり平均契約金額」「１件あたり平均役務提供金額」を支援内容別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プランニングのみ、実行支援のみ、プランニング＋実行支援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に分けて記載すること</a:t>
              </a: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支出計画においては、「人件費」と「その他」に分けて記載すること（また人件費であれば、「従事者数」と従事者ごとの「年収」「関与率」の計画が分かるように記載すること）</a:t>
              </a: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収益計画に係る予実管理の方法　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予実管理を行う方法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管理方法、予実確認のタイミング、管理対象とする項目等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を具体的に記載すること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269801"/>
              <a:ext cx="1440000" cy="2318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3694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３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グループ企業における中期事業計画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3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0000" y="2269800"/>
            <a:ext cx="8640000" cy="23184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正方形/長方形 5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「２．グループ企業における中期収支計画」を達成するための事業計画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３か年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収益を拡大させる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/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支出を抑制するための具体的な行動計画　等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任意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 デジタル化支援コンサルティング以外での収益拡大に向けた取組</a:t>
              </a: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742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４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グループ企業における本年度事業計画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4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0000" y="2269800"/>
            <a:ext cx="8640000" cy="23184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正方形/長方形 5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営業エリア、営業の対象とする企業</a:t>
              </a: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導入を推進する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IT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・デジタルツール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デジタル化支援コンサルティングに係る想定サービスメニュー　</a:t>
              </a: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令和７年１月までの契約目標件数　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「プランニングのみ」「実行支援のみ」「プランニング＋実行支援」を分けて記載すること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任意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前年度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令和５年４月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~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令和６年３月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における契約実績 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見込みを含む</a:t>
              </a: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2045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５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業務フロー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5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3000" y="2269394"/>
            <a:ext cx="8640000" cy="2319211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正方形/長方形 5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地域企業における経営課題抽出の方法と進め方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顧客開拓から事業性評価、提案書作成まで記載すること</a:t>
              </a:r>
              <a:endParaRPr lang="en-US" altLang="ja-JP" sz="1200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プランニングの方法と進め方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提携先企業との役割分担も含め記載すること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本年度での対応と、最終的に実現したい姿を併せて記載すること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実行支援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導入支援・フォローアップ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の方法と進め方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提携先企業との役割分担も含め記載すること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本年度での対応と、最終的に実現したい姿を併せて記載すること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5611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６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グループ企業の体制図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6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30000" y="2880000"/>
            <a:ext cx="8640000" cy="10800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正方形/長方形 9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デジタル化支援コンサルティングの事業体制図</a:t>
              </a:r>
            </a:p>
            <a:p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グループ企業内の人員数や役割分担、提携先企業との協業状況を含む</a:t>
              </a: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412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７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グループ企業としてのアピールポイント</a:t>
            </a:r>
            <a:endParaRPr lang="en-US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lvl="0"/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7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0000" y="2880000"/>
            <a:ext cx="8640000" cy="10800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正方形/長方形 5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これまでのデジタル化支援コンサルティング等の実績</a:t>
              </a:r>
              <a:endParaRPr lang="en-US" altLang="ja-JP" sz="1200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その他、本事業へ応募するに際して、アピールしたい事項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782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915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69,1,Slide14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F55FA42D41BDE46A251B587E6E4F520" ma:contentTypeVersion="12" ma:contentTypeDescription="新しいドキュメントを作成します。" ma:contentTypeScope="" ma:versionID="1fc8c3b5cebcf221edcefe2e38d6b6ed">
  <xsd:schema xmlns:xsd="http://www.w3.org/2001/XMLSchema" xmlns:xs="http://www.w3.org/2001/XMLSchema" xmlns:p="http://schemas.microsoft.com/office/2006/metadata/properties" xmlns:ns3="665b8368-0eb4-486e-bae6-6f63bcdad442" xmlns:ns4="ab50a965-c97a-408c-a281-e16e8e8a7b51" targetNamespace="http://schemas.microsoft.com/office/2006/metadata/properties" ma:root="true" ma:fieldsID="7ecbe1c33e6631910089a140e7c2d3ad" ns3:_="" ns4:_="">
    <xsd:import namespace="665b8368-0eb4-486e-bae6-6f63bcdad442"/>
    <xsd:import namespace="ab50a965-c97a-408c-a281-e16e8e8a7b51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b8368-0eb4-486e-bae6-6f63bcdad442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0a965-c97a-408c-a281-e16e8e8a7b5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65b8368-0eb4-486e-bae6-6f63bcdad442" xsi:nil="true"/>
  </documentManagement>
</p:properties>
</file>

<file path=customXml/itemProps1.xml><?xml version="1.0" encoding="utf-8"?>
<ds:datastoreItem xmlns:ds="http://schemas.openxmlformats.org/officeDocument/2006/customXml" ds:itemID="{54477BF4-FFFF-47CA-8717-114A76E0E7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5b8368-0eb4-486e-bae6-6f63bcdad442"/>
    <ds:schemaRef ds:uri="ab50a965-c97a-408c-a281-e16e8e8a7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A8AA93-433F-4376-8C82-A3771CA72D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59C800-FAA2-4046-9047-140E15DEE33E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ab50a965-c97a-408c-a281-e16e8e8a7b51"/>
    <ds:schemaRef ds:uri="665b8368-0eb4-486e-bae6-6f63bcdad44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12295</TotalTime>
  <Words>597</Words>
  <Application>Microsoft Office PowerPoint</Application>
  <PresentationFormat>A4 210 x 297 mm</PresentationFormat>
  <Paragraphs>53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游ゴシック</vt:lpstr>
      <vt:lpstr>游明朝 Demibold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Ayumu Ohashi</dc:creator>
  <cp:lastModifiedBy>Shin Hanashita (JP)</cp:lastModifiedBy>
  <cp:revision>202</cp:revision>
  <cp:lastPrinted>2021-04-23T08:01:19Z</cp:lastPrinted>
  <dcterms:created xsi:type="dcterms:W3CDTF">2020-02-22T10:04:53Z</dcterms:created>
  <dcterms:modified xsi:type="dcterms:W3CDTF">2024-02-13T02:03:41Z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0x0101007F55FA42D41BDE46A251B587E6E4F520</vt:lpwstr>
  </property>
</Properties>
</file>